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4" r:id="rId3"/>
    <p:sldId id="273" r:id="rId4"/>
    <p:sldId id="283" r:id="rId5"/>
    <p:sldId id="284" r:id="rId6"/>
    <p:sldId id="272" r:id="rId7"/>
    <p:sldId id="274" r:id="rId8"/>
    <p:sldId id="261" r:id="rId9"/>
    <p:sldId id="270" r:id="rId10"/>
    <p:sldId id="275" r:id="rId11"/>
    <p:sldId id="258" r:id="rId12"/>
    <p:sldId id="267" r:id="rId13"/>
    <p:sldId id="276" r:id="rId14"/>
    <p:sldId id="265" r:id="rId15"/>
    <p:sldId id="269" r:id="rId16"/>
    <p:sldId id="266" r:id="rId17"/>
    <p:sldId id="268" r:id="rId18"/>
    <p:sldId id="271" r:id="rId19"/>
    <p:sldId id="277" r:id="rId20"/>
    <p:sldId id="279" r:id="rId21"/>
    <p:sldId id="278" r:id="rId22"/>
    <p:sldId id="282"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46" d="100"/>
          <a:sy n="46" d="100"/>
        </p:scale>
        <p:origin x="-96" y="-869"/>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474CCF-98B4-411A-8810-C31E8C29E19B}"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74CCF-98B4-411A-8810-C31E8C29E19B}"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474CCF-98B4-411A-8810-C31E8C29E19B}"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74CCF-98B4-411A-8810-C31E8C29E19B}" type="datetimeFigureOut">
              <a:rPr lang="en-US" smtClean="0"/>
              <a:pPr/>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474CCF-98B4-411A-8810-C31E8C29E19B}"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74CCF-98B4-411A-8810-C31E8C29E19B}"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474CCF-98B4-411A-8810-C31E8C29E19B}"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FD0E78-183D-4F7D-A18B-8A4BED7B6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74CCF-98B4-411A-8810-C31E8C29E19B}" type="datetimeFigureOut">
              <a:rPr lang="en-US" smtClean="0"/>
              <a:pPr/>
              <a:t>2/20/2024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E78-183D-4F7D-A18B-8A4BED7B6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0F88C2-D62C-496E-8359-A6E42ABBE5C2}"/>
              </a:ext>
            </a:extLst>
          </p:cNvPr>
          <p:cNvSpPr>
            <a:spLocks noGrp="1"/>
          </p:cNvSpPr>
          <p:nvPr>
            <p:ph type="ctrTitle"/>
          </p:nvPr>
        </p:nvSpPr>
        <p:spPr/>
        <p:txBody>
          <a:bodyPr/>
          <a:lstStyle/>
          <a:p>
            <a:r>
              <a:rPr lang="en-IN" b="1" i="0" dirty="0">
                <a:solidFill>
                  <a:srgbClr val="252525"/>
                </a:solidFill>
                <a:effectLst/>
                <a:latin typeface="GothamPro"/>
              </a:rPr>
              <a:t>ASP.NET Core</a:t>
            </a:r>
          </a:p>
        </p:txBody>
      </p:sp>
      <p:sp>
        <p:nvSpPr>
          <p:cNvPr id="3" name="Subtitle 2">
            <a:extLst>
              <a:ext uri="{FF2B5EF4-FFF2-40B4-BE49-F238E27FC236}">
                <a16:creationId xmlns="" xmlns:a16="http://schemas.microsoft.com/office/drawing/2014/main" id="{D66627D2-8B6B-4DCC-9D83-1FA969EFAFA0}"/>
              </a:ext>
            </a:extLst>
          </p:cNvPr>
          <p:cNvSpPr>
            <a:spLocks noGrp="1"/>
          </p:cNvSpPr>
          <p:nvPr>
            <p:ph type="subTitle" idx="1"/>
          </p:nvPr>
        </p:nvSpPr>
        <p:spPr/>
        <p:txBody>
          <a:bodyPr>
            <a:normAutofit/>
          </a:bodyPr>
          <a:lstStyle/>
          <a:p>
            <a:r>
              <a:rPr lang="en-US" dirty="0"/>
              <a:t>Sarita  Lad</a:t>
            </a:r>
          </a:p>
          <a:p>
            <a:r>
              <a:rPr lang="en-US" sz="1800" smtClean="0">
                <a:solidFill>
                  <a:schemeClr val="tx1">
                    <a:lumMod val="50000"/>
                    <a:lumOff val="50000"/>
                  </a:schemeClr>
                </a:solidFill>
              </a:rPr>
              <a:t>7 Aug 2023</a:t>
            </a:r>
            <a:endParaRPr lang="en-US" sz="1800" dirty="0">
              <a:solidFill>
                <a:schemeClr val="tx1">
                  <a:lumMod val="50000"/>
                  <a:lumOff val="50000"/>
                </a:schemeClr>
              </a:solidFill>
            </a:endParaRPr>
          </a:p>
        </p:txBody>
      </p:sp>
    </p:spTree>
    <p:extLst>
      <p:ext uri="{BB962C8B-B14F-4D97-AF65-F5344CB8AC3E}">
        <p14:creationId xmlns="" xmlns:p14="http://schemas.microsoft.com/office/powerpoint/2010/main" val="92609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a:xfrm>
            <a:off x="1010478" y="-37203"/>
            <a:ext cx="10515600" cy="1325563"/>
          </a:xfrm>
        </p:spPr>
        <p:txBody>
          <a:bodyPr anchor="ctr">
            <a:normAutofit/>
          </a:bodyPr>
          <a:lstStyle/>
          <a:p>
            <a:r>
              <a:rPr lang="en-US" dirty="0"/>
              <a:t>Comparison</a:t>
            </a:r>
          </a:p>
        </p:txBody>
      </p:sp>
      <p:pic>
        <p:nvPicPr>
          <p:cNvPr id="4" name="Content Placeholder 3" descr="Graphical user interface, application&#10;&#10;Description automatically generated">
            <a:extLst>
              <a:ext uri="{FF2B5EF4-FFF2-40B4-BE49-F238E27FC236}">
                <a16:creationId xmlns="" xmlns:a16="http://schemas.microsoft.com/office/drawing/2014/main" id="{D60D228F-143F-4965-9D70-394152C37A58}"/>
              </a:ext>
            </a:extLst>
          </p:cNvPr>
          <p:cNvPicPr>
            <a:picLocks noGrp="1" noChangeAspect="1"/>
          </p:cNvPicPr>
          <p:nvPr>
            <p:ph sz="half" idx="1"/>
          </p:nvPr>
        </p:nvPicPr>
        <p:blipFill rotWithShape="1">
          <a:blip r:embed="rId2" cstate="print"/>
          <a:srcRect l="14890" t="17254" r="43630" b="32873"/>
          <a:stretch/>
        </p:blipFill>
        <p:spPr bwMode="auto">
          <a:xfrm>
            <a:off x="1142585" y="1023317"/>
            <a:ext cx="9401175" cy="3119854"/>
          </a:xfrm>
          <a:prstGeom prst="rect">
            <a:avLst/>
          </a:prstGeom>
          <a:ln>
            <a:noFill/>
          </a:ln>
          <a:extLst>
            <a:ext uri="{53640926-AAD7-44D8-BBD7-CCE9431645EC}">
              <a14:shadowObscured xmlns="" xmlns:a14="http://schemas.microsoft.com/office/drawing/2010/main"/>
            </a:ext>
          </a:extLst>
        </p:spPr>
      </p:pic>
      <p:pic>
        <p:nvPicPr>
          <p:cNvPr id="6" name="Picture 6" descr="Internal and External Web Server in ASP.NET Core">
            <a:extLst>
              <a:ext uri="{FF2B5EF4-FFF2-40B4-BE49-F238E27FC236}">
                <a16:creationId xmlns="" xmlns:a16="http://schemas.microsoft.com/office/drawing/2014/main" id="{0C78CFC1-EF0F-4C0B-A05C-6521E3E1F15C}"/>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15297" y="4483432"/>
            <a:ext cx="8582025" cy="173114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126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chor="ctr">
            <a:normAutofit/>
          </a:bodyPr>
          <a:lstStyle/>
          <a:p>
            <a:pPr algn="just" fontAlgn="base"/>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sz="2800" b="0" i="0" dirty="0">
              <a:solidFill>
                <a:srgbClr val="3A3A3A"/>
              </a:solidFill>
              <a:effectLst/>
              <a:latin typeface="-apple-system"/>
            </a:endParaRPr>
          </a:p>
        </p:txBody>
      </p:sp>
      <p:pic>
        <p:nvPicPr>
          <p:cNvPr id="1026" name="Picture 2" descr="Empty ASP.NET Core Web Application">
            <a:extLst>
              <a:ext uri="{FF2B5EF4-FFF2-40B4-BE49-F238E27FC236}">
                <a16:creationId xmlns="" xmlns:a16="http://schemas.microsoft.com/office/drawing/2014/main" id="{00A9BE12-565F-4A9C-A3DD-15ABF10D8B65}"/>
              </a:ext>
            </a:extLst>
          </p:cNvPr>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tretch>
            <a:fillRect/>
          </a:stretch>
        </p:blipFill>
        <p:spPr bwMode="auto">
          <a:xfrm>
            <a:off x="2857500" y="2918301"/>
            <a:ext cx="3124200" cy="1889760"/>
          </a:xfrm>
          <a:prstGeom prst="rect">
            <a:avLst/>
          </a:prstGeom>
          <a:solidFill>
            <a:srgbClr val="FFFFFF"/>
          </a:solidFill>
        </p:spPr>
      </p:pic>
      <p:sp>
        <p:nvSpPr>
          <p:cNvPr id="71" name="Content Placeholder 3">
            <a:extLst>
              <a:ext uri="{FF2B5EF4-FFF2-40B4-BE49-F238E27FC236}">
                <a16:creationId xmlns="" xmlns:a16="http://schemas.microsoft.com/office/drawing/2014/main" id="{DC611BC9-CF0D-B19F-4AA8-3DEC67AD894B}"/>
              </a:ext>
            </a:extLst>
          </p:cNvPr>
          <p:cNvSpPr>
            <a:spLocks noGrp="1"/>
          </p:cNvSpPr>
          <p:nvPr>
            <p:ph sz="half" idx="2"/>
          </p:nvPr>
        </p:nvSpPr>
        <p:spPr>
          <a:xfrm>
            <a:off x="6019800" y="1825625"/>
            <a:ext cx="5334000" cy="4351338"/>
          </a:xfrm>
        </p:spPr>
        <p:txBody>
          <a:bodyPr>
            <a:normAutofit fontScale="62500" lnSpcReduction="20000"/>
          </a:bodyPr>
          <a:lstStyle/>
          <a:p>
            <a:pPr algn="just" fontAlgn="base"/>
            <a:r>
              <a:rPr lang="en-US" b="0" i="0" dirty="0">
                <a:solidFill>
                  <a:srgbClr val="000000"/>
                </a:solidFill>
                <a:effectLst/>
                <a:latin typeface="arial" panose="020B0604020202020204" pitchFamily="34" charset="0"/>
              </a:rPr>
              <a:t>The settings that are present within this file are going to be used when we run the .NET core application either from Visual Studio or by using .NET Core CLI.</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The most important point that you need to keep in mind is this </a:t>
            </a:r>
            <a:r>
              <a:rPr lang="en-US" b="0" i="0" dirty="0" err="1">
                <a:solidFill>
                  <a:srgbClr val="000000"/>
                </a:solidFill>
                <a:effectLst/>
                <a:latin typeface="arial" panose="020B0604020202020204" pitchFamily="34" charset="0"/>
              </a:rPr>
              <a:t>launchSettings.json</a:t>
            </a:r>
            <a:r>
              <a:rPr lang="en-US" b="0" i="0" dirty="0">
                <a:solidFill>
                  <a:srgbClr val="000000"/>
                </a:solidFill>
                <a:effectLst/>
                <a:latin typeface="arial" panose="020B0604020202020204" pitchFamily="34" charset="0"/>
              </a:rPr>
              <a:t> file is only used within the local development machine. That means this file is not required when we publishing our asp.net core application to the production server.</a:t>
            </a:r>
            <a:endParaRPr lang="en-US" b="0" i="0" dirty="0">
              <a:solidFill>
                <a:srgbClr val="212529"/>
              </a:solidFill>
              <a:effectLst/>
              <a:latin typeface="-apple-system"/>
            </a:endParaRPr>
          </a:p>
          <a:p>
            <a:pPr algn="just" fontAlgn="base"/>
            <a:r>
              <a:rPr lang="en-US" b="0" i="0" dirty="0">
                <a:solidFill>
                  <a:srgbClr val="000000"/>
                </a:solidFill>
                <a:effectLst/>
                <a:latin typeface="arial" panose="020B0604020202020204" pitchFamily="34" charset="0"/>
              </a:rPr>
              <a:t>If you have certain settings and you want your application to use such settings when you publish and deploy your asp.net core application to the production server, then you need to store such settings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Generally, in the ASP.NET Core application, the configuration settings are going to be stored in 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a:t>
            </a:r>
            <a:endParaRPr lang="en-US" b="0" i="0" dirty="0">
              <a:solidFill>
                <a:srgbClr val="212529"/>
              </a:solidFill>
              <a:effectLst/>
              <a:latin typeface="-apple-system"/>
            </a:endParaRPr>
          </a:p>
          <a:p>
            <a:endParaRPr lang="en-US" dirty="0"/>
          </a:p>
        </p:txBody>
      </p:sp>
    </p:spTree>
    <p:extLst>
      <p:ext uri="{BB962C8B-B14F-4D97-AF65-F5344CB8AC3E}">
        <p14:creationId xmlns="" xmlns:p14="http://schemas.microsoft.com/office/powerpoint/2010/main" val="2967395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ormAutofit/>
          </a:bodyPr>
          <a:lstStyle/>
          <a:p>
            <a:r>
              <a:rPr lang="en-US" sz="2800" b="1" i="0" dirty="0">
                <a:solidFill>
                  <a:srgbClr val="000000"/>
                </a:solidFill>
                <a:effectLst/>
                <a:latin typeface="arial" panose="020B0604020202020204" pitchFamily="34" charset="0"/>
              </a:rPr>
              <a:t>Understanding </a:t>
            </a:r>
            <a:r>
              <a:rPr lang="en-US" sz="2800" b="1" i="0" dirty="0" err="1">
                <a:solidFill>
                  <a:srgbClr val="000000"/>
                </a:solidFill>
                <a:effectLst/>
                <a:latin typeface="arial" panose="020B0604020202020204" pitchFamily="34" charset="0"/>
              </a:rPr>
              <a:t>LaunchSettings.json</a:t>
            </a:r>
            <a:r>
              <a:rPr lang="en-US" sz="2800" b="1" i="0" dirty="0">
                <a:solidFill>
                  <a:srgbClr val="000000"/>
                </a:solidFill>
                <a:effectLst/>
                <a:latin typeface="arial" panose="020B0604020202020204" pitchFamily="34" charset="0"/>
              </a:rPr>
              <a:t> file in ASP.NET Core</a:t>
            </a:r>
            <a:endParaRPr lang="en-US" dirty="0"/>
          </a:p>
        </p:txBody>
      </p:sp>
      <p:pic>
        <p:nvPicPr>
          <p:cNvPr id="2050" name="Picture 2" descr="ASP.NET Core Application Profile settings in the launchSettings.json file">
            <a:extLst>
              <a:ext uri="{FF2B5EF4-FFF2-40B4-BE49-F238E27FC236}">
                <a16:creationId xmlns="" xmlns:a16="http://schemas.microsoft.com/office/drawing/2014/main" id="{D61C9716-BE8B-4734-9B75-30B7F6A4F216}"/>
              </a:ext>
            </a:extLst>
          </p:cNvPr>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65039" y="1224825"/>
            <a:ext cx="7058025" cy="42171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0586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495FB2F-FDDA-4080-9530-793DBFF0F13B}"/>
              </a:ext>
            </a:extLst>
          </p:cNvPr>
          <p:cNvPicPr>
            <a:picLocks noGrp="1" noChangeAspect="1"/>
          </p:cNvPicPr>
          <p:nvPr>
            <p:ph idx="1"/>
          </p:nvPr>
        </p:nvPicPr>
        <p:blipFill rotWithShape="1">
          <a:blip r:embed="rId2" cstate="print"/>
          <a:srcRect l="15078" t="19583" r="45781" b="42778"/>
          <a:stretch/>
        </p:blipFill>
        <p:spPr>
          <a:xfrm>
            <a:off x="1543049" y="1123950"/>
            <a:ext cx="8734426" cy="4857750"/>
          </a:xfrm>
          <a:noFill/>
        </p:spPr>
      </p:pic>
    </p:spTree>
    <p:extLst>
      <p:ext uri="{BB962C8B-B14F-4D97-AF65-F5344CB8AC3E}">
        <p14:creationId xmlns="" xmlns:p14="http://schemas.microsoft.com/office/powerpoint/2010/main" val="579974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 xmlns:a16="http://schemas.microsoft.com/office/drawing/2014/main" id="{CBA706A0-69C0-4ED9-819E-FB167119DF04}"/>
              </a:ext>
            </a:extLst>
          </p:cNvPr>
          <p:cNvPicPr>
            <a:picLocks noGrp="1" noChangeAspect="1"/>
          </p:cNvPicPr>
          <p:nvPr>
            <p:ph idx="1"/>
          </p:nvPr>
        </p:nvPicPr>
        <p:blipFill rotWithShape="1">
          <a:blip r:embed="rId2" cstate="print"/>
          <a:srcRect l="14891" t="19618" r="44959" b="38783"/>
          <a:stretch/>
        </p:blipFill>
        <p:spPr bwMode="auto">
          <a:xfrm>
            <a:off x="1330449" y="596746"/>
            <a:ext cx="9001124" cy="5324475"/>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34314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chor="ctr">
            <a:normAutofit/>
          </a:bodyPr>
          <a:lstStyle/>
          <a:p>
            <a:pPr algn="just" fontAlgn="base"/>
            <a:r>
              <a:rPr lang="en-US" sz="1800" b="1" i="0" dirty="0">
                <a:solidFill>
                  <a:srgbClr val="000000"/>
                </a:solidFill>
                <a:effectLst/>
                <a:latin typeface="arial" panose="020B0604020202020204" pitchFamily="34" charset="0"/>
              </a:rPr>
              <a:t>ASP.NET Core </a:t>
            </a:r>
            <a:r>
              <a:rPr lang="en-US" sz="1800" b="1" i="0" dirty="0" err="1">
                <a:solidFill>
                  <a:srgbClr val="000000"/>
                </a:solidFill>
                <a:effectLst/>
                <a:latin typeface="arial" panose="020B0604020202020204" pitchFamily="34" charset="0"/>
              </a:rPr>
              <a:t>appsettings.json</a:t>
            </a:r>
            <a:r>
              <a:rPr lang="en-US" sz="1800" b="1" i="0" dirty="0">
                <a:solidFill>
                  <a:srgbClr val="000000"/>
                </a:solidFill>
                <a:effectLst/>
                <a:latin typeface="arial" panose="020B0604020202020204" pitchFamily="34" charset="0"/>
              </a:rPr>
              <a:t> file</a:t>
            </a:r>
            <a:endParaRPr lang="en-US" b="0" i="0" dirty="0">
              <a:solidFill>
                <a:srgbClr val="3A3A3A"/>
              </a:solidFill>
              <a:effectLst/>
              <a:latin typeface="-apple-system"/>
            </a:endParaRPr>
          </a:p>
        </p:txBody>
      </p:sp>
      <p:pic>
        <p:nvPicPr>
          <p:cNvPr id="4098" name="Picture 2" descr="What is ASP.NET Core appsettings.json File?">
            <a:extLst>
              <a:ext uri="{FF2B5EF4-FFF2-40B4-BE49-F238E27FC236}">
                <a16:creationId xmlns="" xmlns:a16="http://schemas.microsoft.com/office/drawing/2014/main" id="{8ED44F86-0F97-496A-A0D2-F4860DFD951D}"/>
              </a:ext>
            </a:extLst>
          </p:cNvPr>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0070" y="1690688"/>
            <a:ext cx="3333750" cy="19145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72BA66C-8FE2-4EF1-B1B3-3B0105B1D4CC}"/>
              </a:ext>
            </a:extLst>
          </p:cNvPr>
          <p:cNvSpPr txBox="1"/>
          <p:nvPr/>
        </p:nvSpPr>
        <p:spPr>
          <a:xfrm>
            <a:off x="5335479" y="1437173"/>
            <a:ext cx="5592931" cy="2031325"/>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is an application configuration file used to store configuration settings such as database connections strings, any application scope global variables, etc. If you open the ASP.NET Core </a:t>
            </a:r>
            <a:r>
              <a:rPr lang="en-US" b="0" i="0" dirty="0" err="1">
                <a:solidFill>
                  <a:srgbClr val="000000"/>
                </a:solidFill>
                <a:effectLst/>
                <a:latin typeface="arial" panose="020B0604020202020204" pitchFamily="34" charset="0"/>
              </a:rPr>
              <a:t>appsettings.json</a:t>
            </a:r>
            <a:r>
              <a:rPr lang="en-US" b="0" i="0" dirty="0">
                <a:solidFill>
                  <a:srgbClr val="000000"/>
                </a:solidFill>
                <a:effectLst/>
                <a:latin typeface="arial" panose="020B0604020202020204" pitchFamily="34" charset="0"/>
              </a:rPr>
              <a:t> file, then you see the following code by default which is created by visual studio.</a:t>
            </a:r>
            <a:endParaRPr lang="en-IN" dirty="0"/>
          </a:p>
        </p:txBody>
      </p:sp>
      <p:pic>
        <p:nvPicPr>
          <p:cNvPr id="4100" name="Picture 4" descr="What are the different Configuration Sources available in the ASP.NET Core application?">
            <a:extLst>
              <a:ext uri="{FF2B5EF4-FFF2-40B4-BE49-F238E27FC236}">
                <a16:creationId xmlns="" xmlns:a16="http://schemas.microsoft.com/office/drawing/2014/main" id="{D05AE6A4-CFAF-4E91-B1BB-7920DAFC7EF9}"/>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8595" y="3746870"/>
            <a:ext cx="3981450" cy="20383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324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ormAutofit/>
          </a:bodyPr>
          <a:lstStyle/>
          <a:p>
            <a:pPr algn="just" fontAlgn="base"/>
            <a:r>
              <a:rPr lang="en-US" sz="2000" b="1" i="0" dirty="0" err="1">
                <a:solidFill>
                  <a:srgbClr val="000000"/>
                </a:solidFill>
                <a:effectLst/>
                <a:latin typeface="arial" panose="020B0604020202020204" pitchFamily="34" charset="0"/>
              </a:rPr>
              <a:t>ConfigureServices</a:t>
            </a:r>
            <a:r>
              <a:rPr lang="en-US" sz="2000" b="1" i="0" dirty="0">
                <a:solidFill>
                  <a:srgbClr val="000000"/>
                </a:solidFill>
                <a:effectLst/>
                <a:latin typeface="arial" panose="020B0604020202020204" pitchFamily="34" charset="0"/>
              </a:rPr>
              <a:t>() method in ASP.NET Core Startup class</a:t>
            </a:r>
            <a:endParaRPr lang="en-US" sz="2000" b="0" i="0" dirty="0">
              <a:solidFill>
                <a:srgbClr val="3A3A3A"/>
              </a:solidFill>
              <a:effectLst/>
              <a:latin typeface="-apple-system"/>
            </a:endParaRPr>
          </a:p>
        </p:txBody>
      </p:sp>
      <p:sp>
        <p:nvSpPr>
          <p:cNvPr id="4" name="Content Placeholder 3">
            <a:extLst>
              <a:ext uri="{FF2B5EF4-FFF2-40B4-BE49-F238E27FC236}">
                <a16:creationId xmlns="" xmlns:a16="http://schemas.microsoft.com/office/drawing/2014/main" id="{0146DD26-E59E-4BAA-A74F-05E44312CC29}"/>
              </a:ext>
            </a:extLst>
          </p:cNvPr>
          <p:cNvSpPr>
            <a:spLocks noGrp="1"/>
          </p:cNvSpPr>
          <p:nvPr>
            <p:ph idx="1"/>
          </p:nvPr>
        </p:nvSpPr>
        <p:spPr>
          <a:xfrm>
            <a:off x="425135" y="1233649"/>
            <a:ext cx="11039452" cy="5053380"/>
          </a:xfrm>
        </p:spPr>
        <p:txBody>
          <a:bodyPr/>
          <a:lstStyle/>
          <a:p>
            <a:pPr algn="just" fontAlgn="base"/>
            <a:r>
              <a:rPr lang="en-US" sz="2000" b="0" i="0" dirty="0">
                <a:solidFill>
                  <a:srgbClr val="000000"/>
                </a:solidFill>
                <a:effectLst/>
                <a:latin typeface="arial" panose="020B0604020202020204" pitchFamily="34" charset="0"/>
              </a:rPr>
              <a:t>The Dependency Injection pattern is used heavily in ASP.NET Core architecture. It includes the built-in IoC container to provide dependent objects using constructors.</a:t>
            </a:r>
            <a:endParaRPr lang="en-US" sz="2000" b="0" i="0" dirty="0">
              <a:solidFill>
                <a:srgbClr val="212529"/>
              </a:solidFill>
              <a:effectLst/>
              <a:latin typeface="-apple-system"/>
            </a:endParaRPr>
          </a:p>
          <a:p>
            <a:pPr algn="just" fontAlgn="base"/>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is a place where you can register your dependent classes with the built-in IoC container. After registering the dependent class, it can be used anywhere in the application. You just need to include it in the parameter of the constructor of a class where you want to use it. The IoC container will inject it automatically.</a:t>
            </a:r>
            <a:endParaRPr lang="en-US" sz="2000" b="0" i="0" dirty="0">
              <a:solidFill>
                <a:srgbClr val="212529"/>
              </a:solidFill>
              <a:effectLst/>
              <a:latin typeface="-apple-system"/>
            </a:endParaRPr>
          </a:p>
          <a:p>
            <a:r>
              <a:rPr lang="en-US" sz="2000" b="0" i="0" dirty="0">
                <a:solidFill>
                  <a:srgbClr val="000000"/>
                </a:solidFill>
                <a:effectLst/>
                <a:latin typeface="arial" panose="020B0604020202020204" pitchFamily="34" charset="0"/>
              </a:rPr>
              <a:t>The </a:t>
            </a:r>
            <a:r>
              <a:rPr lang="en-US" sz="2000" b="0" i="0" dirty="0" err="1">
                <a:solidFill>
                  <a:srgbClr val="000000"/>
                </a:solidFill>
                <a:effectLst/>
                <a:latin typeface="arial" panose="020B0604020202020204" pitchFamily="34" charset="0"/>
              </a:rPr>
              <a:t>ConfigureServices</a:t>
            </a:r>
            <a:r>
              <a:rPr lang="en-US" sz="2000" b="0" i="0" dirty="0">
                <a:solidFill>
                  <a:srgbClr val="000000"/>
                </a:solidFill>
                <a:effectLst/>
                <a:latin typeface="arial" panose="020B0604020202020204" pitchFamily="34" charset="0"/>
              </a:rPr>
              <a:t> method includes the </a:t>
            </a:r>
            <a:r>
              <a:rPr lang="en-US" sz="2000" b="0" i="0" dirty="0" err="1">
                <a:solidFill>
                  <a:srgbClr val="000000"/>
                </a:solidFill>
                <a:effectLst/>
                <a:latin typeface="arial" panose="020B0604020202020204" pitchFamily="34" charset="0"/>
              </a:rPr>
              <a:t>IServiceCollection</a:t>
            </a:r>
            <a:r>
              <a:rPr lang="en-US" sz="2000" b="0" i="0" dirty="0">
                <a:solidFill>
                  <a:srgbClr val="000000"/>
                </a:solidFill>
                <a:effectLst/>
                <a:latin typeface="arial" panose="020B0604020202020204" pitchFamily="34" charset="0"/>
              </a:rPr>
              <a:t> parameter to register services to the IoC container.</a:t>
            </a:r>
            <a:endParaRPr lang="en-IN" sz="2000" dirty="0"/>
          </a:p>
        </p:txBody>
      </p:sp>
      <p:pic>
        <p:nvPicPr>
          <p:cNvPr id="3074" name="Picture 2" descr="ConfigureServices() method in ASP.NET Core Startup class">
            <a:extLst>
              <a:ext uri="{FF2B5EF4-FFF2-40B4-BE49-F238E27FC236}">
                <a16:creationId xmlns="" xmlns:a16="http://schemas.microsoft.com/office/drawing/2014/main" id="{C5403B31-78AF-490D-B1A1-07FF114C0C6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74672" y="4174724"/>
            <a:ext cx="5210175" cy="11525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1879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a:xfrm>
            <a:off x="1028700" y="500062"/>
            <a:ext cx="10515600" cy="1325563"/>
          </a:xfrm>
        </p:spPr>
        <p:txBody>
          <a:bodyPr anchor="ctr">
            <a:normAutofit/>
          </a:bodyPr>
          <a:lstStyle/>
          <a:p>
            <a:r>
              <a:rPr lang="en-US" dirty="0"/>
              <a:t>What is Middleware?</a:t>
            </a:r>
          </a:p>
        </p:txBody>
      </p:sp>
      <p:sp>
        <p:nvSpPr>
          <p:cNvPr id="4" name="Content Placeholder 3">
            <a:extLst>
              <a:ext uri="{FF2B5EF4-FFF2-40B4-BE49-F238E27FC236}">
                <a16:creationId xmlns="" xmlns:a16="http://schemas.microsoft.com/office/drawing/2014/main" id="{0146DD26-E59E-4BAA-A74F-05E44312CC29}"/>
              </a:ext>
            </a:extLst>
          </p:cNvPr>
          <p:cNvSpPr>
            <a:spLocks noGrp="1"/>
          </p:cNvSpPr>
          <p:nvPr>
            <p:ph sz="half" idx="1"/>
          </p:nvPr>
        </p:nvSpPr>
        <p:spPr/>
        <p:txBody>
          <a:bodyPr>
            <a:normAutofit/>
          </a:bodyPr>
          <a:lstStyle/>
          <a:p>
            <a:r>
              <a:rPr lang="en-US" sz="2000" b="1" i="0" dirty="0">
                <a:effectLst/>
              </a:rPr>
              <a:t>Configure() method in ASP.NET Core Startup class</a:t>
            </a:r>
            <a:endParaRPr lang="en-US" sz="2000" b="0" i="0" dirty="0">
              <a:effectLst/>
            </a:endParaRPr>
          </a:p>
          <a:p>
            <a:pPr fontAlgn="base"/>
            <a:r>
              <a:rPr lang="en-US" sz="2000" b="0" i="0" dirty="0">
                <a:effectLst/>
              </a:rPr>
              <a:t>The Configure method is a place where we can configure </a:t>
            </a:r>
            <a:r>
              <a:rPr lang="en-US" sz="2000" b="0" i="0" u="sng" dirty="0">
                <a:effectLst/>
              </a:rPr>
              <a:t>the application request pipeline </a:t>
            </a:r>
            <a:r>
              <a:rPr lang="en-US" sz="2000" b="0" i="0" dirty="0">
                <a:effectLst/>
              </a:rPr>
              <a:t>for our asp.net core application using the </a:t>
            </a:r>
            <a:r>
              <a:rPr lang="en-US" sz="2000" b="0" i="0" dirty="0" err="1">
                <a:effectLst/>
              </a:rPr>
              <a:t>IApplicationBuilder</a:t>
            </a:r>
            <a:r>
              <a:rPr lang="en-US" sz="2000" b="0" i="0" dirty="0">
                <a:effectLst/>
              </a:rPr>
              <a:t> instance that is provided by the built-in IoC container.</a:t>
            </a:r>
          </a:p>
          <a:p>
            <a:pPr fontAlgn="base"/>
            <a:r>
              <a:rPr lang="en-US" sz="2000" b="0" i="0" dirty="0">
                <a:effectLst/>
              </a:rPr>
              <a:t>ASP.NET Core introduced the middleware components to define a request pipeline, which will be executed on every request. You include only those middleware components which are required by your application and thus increase the performance of your application.</a:t>
            </a:r>
          </a:p>
          <a:p>
            <a:endParaRPr lang="en-IN" sz="2000" dirty="0"/>
          </a:p>
        </p:txBody>
      </p:sp>
      <p:pic>
        <p:nvPicPr>
          <p:cNvPr id="6" name="Picture 5" descr="Graphical user interface, text, application&#10;&#10;Description automatically generated">
            <a:extLst>
              <a:ext uri="{FF2B5EF4-FFF2-40B4-BE49-F238E27FC236}">
                <a16:creationId xmlns="" xmlns:a16="http://schemas.microsoft.com/office/drawing/2014/main" id="{6460C83C-A373-4529-B674-6FEF59D14DDE}"/>
              </a:ext>
            </a:extLst>
          </p:cNvPr>
          <p:cNvPicPr>
            <a:picLocks noChangeAspect="1"/>
          </p:cNvPicPr>
          <p:nvPr/>
        </p:nvPicPr>
        <p:blipFill rotWithShape="1">
          <a:blip r:embed="rId2" cstate="print"/>
          <a:srcRect l="15024" t="16782" r="44027" b="36655"/>
          <a:stretch/>
        </p:blipFill>
        <p:spPr bwMode="auto">
          <a:xfrm>
            <a:off x="6286500" y="1516625"/>
            <a:ext cx="5181600" cy="4351338"/>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58504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 xmlns:a16="http://schemas.microsoft.com/office/drawing/2014/main" id="{B14016D1-CE06-4CF2-B6A1-B04EA329CA25}"/>
              </a:ext>
            </a:extLst>
          </p:cNvPr>
          <p:cNvPicPr>
            <a:picLocks noGrp="1" noChangeAspect="1"/>
          </p:cNvPicPr>
          <p:nvPr>
            <p:ph sz="half" idx="1"/>
          </p:nvPr>
        </p:nvPicPr>
        <p:blipFill rotWithShape="1">
          <a:blip r:embed="rId2" cstate="print"/>
          <a:srcRect l="8775" t="8508" r="11589" b="28147"/>
          <a:stretch/>
        </p:blipFill>
        <p:spPr bwMode="auto">
          <a:xfrm>
            <a:off x="485775" y="1752600"/>
            <a:ext cx="5610225" cy="3943350"/>
          </a:xfrm>
          <a:prstGeom prst="rect">
            <a:avLst/>
          </a:prstGeom>
          <a:ln>
            <a:noFill/>
          </a:ln>
          <a:extLst>
            <a:ext uri="{53640926-AAD7-44D8-BBD7-CCE9431645EC}">
              <a14:shadowObscured xmlns="" xmlns:a14="http://schemas.microsoft.com/office/drawing/2010/main"/>
            </a:ext>
          </a:extLst>
        </p:spPr>
      </p:pic>
      <p:pic>
        <p:nvPicPr>
          <p:cNvPr id="6" name="Picture 5" descr="Graphical user interface, application&#10;&#10;Description automatically generated">
            <a:extLst>
              <a:ext uri="{FF2B5EF4-FFF2-40B4-BE49-F238E27FC236}">
                <a16:creationId xmlns="" xmlns:a16="http://schemas.microsoft.com/office/drawing/2014/main" id="{D666F6F1-BE45-4EF0-9028-DD4024DC4A09}"/>
              </a:ext>
            </a:extLst>
          </p:cNvPr>
          <p:cNvPicPr>
            <a:picLocks noChangeAspect="1"/>
          </p:cNvPicPr>
          <p:nvPr/>
        </p:nvPicPr>
        <p:blipFill rotWithShape="1">
          <a:blip r:embed="rId3" cstate="print"/>
          <a:srcRect l="15024" t="18672" r="44027" b="36892"/>
          <a:stretch/>
        </p:blipFill>
        <p:spPr bwMode="auto">
          <a:xfrm>
            <a:off x="6400800" y="2047875"/>
            <a:ext cx="5181600" cy="3648075"/>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296825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72514-B1B8-C2DB-E531-BF650F7C5F7D}"/>
              </a:ext>
            </a:extLst>
          </p:cNvPr>
          <p:cNvSpPr>
            <a:spLocks noGrp="1"/>
          </p:cNvSpPr>
          <p:nvPr>
            <p:ph type="title"/>
          </p:nvPr>
        </p:nvSpPr>
        <p:spPr/>
        <p:txBody>
          <a:bodyPr>
            <a:normAutofit/>
          </a:bodyPr>
          <a:lstStyle/>
          <a:p>
            <a:r>
              <a:rPr lang="en-IN" sz="4000" dirty="0"/>
              <a:t>Main Method in asp.net MVC and Program File </a:t>
            </a:r>
          </a:p>
        </p:txBody>
      </p:sp>
      <p:pic>
        <p:nvPicPr>
          <p:cNvPr id="4" name="Picture 3">
            <a:extLst>
              <a:ext uri="{FF2B5EF4-FFF2-40B4-BE49-F238E27FC236}">
                <a16:creationId xmlns="" xmlns:a16="http://schemas.microsoft.com/office/drawing/2014/main" id="{4B2A3616-25BF-DC8E-7D4B-994A9115CFC1}"/>
              </a:ext>
            </a:extLst>
          </p:cNvPr>
          <p:cNvPicPr>
            <a:picLocks noChangeAspect="1"/>
          </p:cNvPicPr>
          <p:nvPr/>
        </p:nvPicPr>
        <p:blipFill rotWithShape="1">
          <a:blip r:embed="rId2" cstate="print"/>
          <a:srcRect l="13106" t="15275" r="38253" b="24769"/>
          <a:stretch/>
        </p:blipFill>
        <p:spPr>
          <a:xfrm>
            <a:off x="678402" y="1690688"/>
            <a:ext cx="9548673" cy="4692357"/>
          </a:xfrm>
          <a:prstGeom prst="rect">
            <a:avLst/>
          </a:prstGeom>
        </p:spPr>
      </p:pic>
    </p:spTree>
    <p:extLst>
      <p:ext uri="{BB962C8B-B14F-4D97-AF65-F5344CB8AC3E}">
        <p14:creationId xmlns="" xmlns:p14="http://schemas.microsoft.com/office/powerpoint/2010/main" val="2817254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lstStyle/>
          <a:p>
            <a:r>
              <a:rPr lang="en-US" dirty="0"/>
              <a:t>New Project </a:t>
            </a:r>
          </a:p>
        </p:txBody>
      </p:sp>
      <p:pic>
        <p:nvPicPr>
          <p:cNvPr id="5" name="Content Placeholder 4">
            <a:extLst>
              <a:ext uri="{FF2B5EF4-FFF2-40B4-BE49-F238E27FC236}">
                <a16:creationId xmlns="" xmlns:a16="http://schemas.microsoft.com/office/drawing/2014/main" id="{C8BEA2FE-A9B5-4D7A-B4DF-56F081E0B827}"/>
              </a:ext>
            </a:extLst>
          </p:cNvPr>
          <p:cNvPicPr>
            <a:picLocks noGrp="1" noChangeAspect="1"/>
          </p:cNvPicPr>
          <p:nvPr>
            <p:ph idx="1"/>
          </p:nvPr>
        </p:nvPicPr>
        <p:blipFill>
          <a:blip r:embed="rId2" cstate="print"/>
          <a:stretch>
            <a:fillRect/>
          </a:stretch>
        </p:blipFill>
        <p:spPr>
          <a:xfrm>
            <a:off x="488272" y="1252538"/>
            <a:ext cx="9188387" cy="5054600"/>
          </a:xfrm>
        </p:spPr>
      </p:pic>
    </p:spTree>
    <p:extLst>
      <p:ext uri="{BB962C8B-B14F-4D97-AF65-F5344CB8AC3E}">
        <p14:creationId xmlns="" xmlns:p14="http://schemas.microsoft.com/office/powerpoint/2010/main" val="234136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989FBC-7267-ACEA-32D3-4F56A279F48F}"/>
              </a:ext>
            </a:extLst>
          </p:cNvPr>
          <p:cNvSpPr>
            <a:spLocks noGrp="1"/>
          </p:cNvSpPr>
          <p:nvPr>
            <p:ph type="title"/>
          </p:nvPr>
        </p:nvSpPr>
        <p:spPr>
          <a:xfrm>
            <a:off x="776056" y="205327"/>
            <a:ext cx="10515600" cy="1325563"/>
          </a:xfrm>
        </p:spPr>
        <p:txBody>
          <a:bodyPr/>
          <a:lstStyle/>
          <a:p>
            <a:r>
              <a:rPr lang="en-IN" dirty="0" err="1"/>
              <a:t>CreateDefaultBuilder</a:t>
            </a:r>
            <a:r>
              <a:rPr lang="en-IN" dirty="0"/>
              <a:t>() Method</a:t>
            </a:r>
          </a:p>
        </p:txBody>
      </p:sp>
      <p:pic>
        <p:nvPicPr>
          <p:cNvPr id="4" name="Picture 3">
            <a:extLst>
              <a:ext uri="{FF2B5EF4-FFF2-40B4-BE49-F238E27FC236}">
                <a16:creationId xmlns="" xmlns:a16="http://schemas.microsoft.com/office/drawing/2014/main" id="{1D5BB202-6D7F-6DC6-9FF1-B928A4DB189E}"/>
              </a:ext>
            </a:extLst>
          </p:cNvPr>
          <p:cNvPicPr>
            <a:picLocks noChangeAspect="1"/>
          </p:cNvPicPr>
          <p:nvPr/>
        </p:nvPicPr>
        <p:blipFill rotWithShape="1">
          <a:blip r:embed="rId2" cstate="print"/>
          <a:srcRect l="18349" t="24855" r="50000" b="52362"/>
          <a:stretch/>
        </p:blipFill>
        <p:spPr>
          <a:xfrm>
            <a:off x="994298" y="1713389"/>
            <a:ext cx="8336132" cy="4065973"/>
          </a:xfrm>
          <a:prstGeom prst="rect">
            <a:avLst/>
          </a:prstGeom>
        </p:spPr>
      </p:pic>
    </p:spTree>
    <p:extLst>
      <p:ext uri="{BB962C8B-B14F-4D97-AF65-F5344CB8AC3E}">
        <p14:creationId xmlns="" xmlns:p14="http://schemas.microsoft.com/office/powerpoint/2010/main" val="1757088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21ABE-AE3B-F341-1A71-D8523CC4DF0F}"/>
              </a:ext>
            </a:extLst>
          </p:cNvPr>
          <p:cNvSpPr>
            <a:spLocks noGrp="1"/>
          </p:cNvSpPr>
          <p:nvPr>
            <p:ph type="title"/>
          </p:nvPr>
        </p:nvSpPr>
        <p:spPr/>
        <p:txBody>
          <a:bodyPr/>
          <a:lstStyle/>
          <a:p>
            <a:r>
              <a:rPr lang="en-IN" dirty="0" err="1"/>
              <a:t>StarutUp</a:t>
            </a:r>
            <a:r>
              <a:rPr lang="en-IN" dirty="0"/>
              <a:t> class and </a:t>
            </a:r>
            <a:r>
              <a:rPr lang="en-IN" dirty="0" err="1"/>
              <a:t>StartUp</a:t>
            </a:r>
            <a:r>
              <a:rPr lang="en-IN" dirty="0"/>
              <a:t> File</a:t>
            </a:r>
          </a:p>
        </p:txBody>
      </p:sp>
      <p:pic>
        <p:nvPicPr>
          <p:cNvPr id="4" name="Picture 3">
            <a:extLst>
              <a:ext uri="{FF2B5EF4-FFF2-40B4-BE49-F238E27FC236}">
                <a16:creationId xmlns="" xmlns:a16="http://schemas.microsoft.com/office/drawing/2014/main" id="{7BEA5F61-1CCC-3330-A974-61698122D710}"/>
              </a:ext>
            </a:extLst>
          </p:cNvPr>
          <p:cNvPicPr>
            <a:picLocks noChangeAspect="1"/>
          </p:cNvPicPr>
          <p:nvPr/>
        </p:nvPicPr>
        <p:blipFill rotWithShape="1">
          <a:blip r:embed="rId2" cstate="print"/>
          <a:srcRect l="13750" t="20454" r="21869" b="14563"/>
          <a:stretch/>
        </p:blipFill>
        <p:spPr>
          <a:xfrm>
            <a:off x="1108228" y="1828800"/>
            <a:ext cx="9038949" cy="4456590"/>
          </a:xfrm>
          <a:prstGeom prst="rect">
            <a:avLst/>
          </a:prstGeom>
        </p:spPr>
      </p:pic>
    </p:spTree>
    <p:extLst>
      <p:ext uri="{BB962C8B-B14F-4D97-AF65-F5344CB8AC3E}">
        <p14:creationId xmlns="" xmlns:p14="http://schemas.microsoft.com/office/powerpoint/2010/main" val="3107099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Dotnet</a:t>
            </a:r>
            <a:r>
              <a:rPr lang="en-IN" dirty="0" smtClean="0"/>
              <a:t> CLI interface</a:t>
            </a:r>
            <a:endParaRPr lang="en-US" dirty="0"/>
          </a:p>
        </p:txBody>
      </p:sp>
      <p:sp>
        <p:nvSpPr>
          <p:cNvPr id="3" name="TextBox 2"/>
          <p:cNvSpPr txBox="1"/>
          <p:nvPr/>
        </p:nvSpPr>
        <p:spPr>
          <a:xfrm>
            <a:off x="2717321" y="1561382"/>
            <a:ext cx="6001899" cy="2031325"/>
          </a:xfrm>
          <a:prstGeom prst="rect">
            <a:avLst/>
          </a:prstGeom>
          <a:noFill/>
        </p:spPr>
        <p:txBody>
          <a:bodyPr wrap="none" rtlCol="0">
            <a:spAutoFit/>
          </a:bodyPr>
          <a:lstStyle/>
          <a:p>
            <a:endParaRPr lang="en-IN" dirty="0" smtClean="0"/>
          </a:p>
          <a:p>
            <a:r>
              <a:rPr lang="en-IN" b="1" dirty="0" smtClean="0"/>
              <a:t>Command Line Interface</a:t>
            </a:r>
          </a:p>
          <a:p>
            <a:r>
              <a:rPr lang="en-IN" dirty="0" err="1" smtClean="0"/>
              <a:t>Asp.Net</a:t>
            </a:r>
            <a:r>
              <a:rPr lang="en-IN" dirty="0" smtClean="0"/>
              <a:t> Core is Open Source and Cross platform </a:t>
            </a:r>
          </a:p>
          <a:p>
            <a:r>
              <a:rPr lang="en-IN" dirty="0" smtClean="0"/>
              <a:t>Therefore if we want to develop </a:t>
            </a:r>
            <a:r>
              <a:rPr lang="en-IN" dirty="0" err="1" smtClean="0"/>
              <a:t>.Net</a:t>
            </a:r>
            <a:r>
              <a:rPr lang="en-IN" dirty="0" smtClean="0"/>
              <a:t> App on Linux OS</a:t>
            </a:r>
          </a:p>
          <a:p>
            <a:r>
              <a:rPr lang="en-IN" dirty="0" smtClean="0"/>
              <a:t>We have to use Command Prompt or </a:t>
            </a:r>
            <a:r>
              <a:rPr lang="en-IN" dirty="0" err="1" smtClean="0"/>
              <a:t>PowerShell</a:t>
            </a:r>
            <a:r>
              <a:rPr lang="en-IN" dirty="0" smtClean="0"/>
              <a:t> </a:t>
            </a:r>
          </a:p>
          <a:p>
            <a:r>
              <a:rPr lang="en-IN" dirty="0" smtClean="0"/>
              <a:t>It has provided support to This using Command Line Interface </a:t>
            </a:r>
          </a:p>
          <a:p>
            <a:r>
              <a:rPr lang="en-IN" dirty="0" smtClean="0"/>
              <a:t>Following are few commands  used on CLI </a:t>
            </a:r>
            <a:endParaRPr lang="en-US" dirty="0"/>
          </a:p>
        </p:txBody>
      </p:sp>
      <p:sp>
        <p:nvSpPr>
          <p:cNvPr id="4" name="TextBox 3"/>
          <p:cNvSpPr txBox="1"/>
          <p:nvPr/>
        </p:nvSpPr>
        <p:spPr>
          <a:xfrm>
            <a:off x="2562987" y="3531341"/>
            <a:ext cx="6288645" cy="2862322"/>
          </a:xfrm>
          <a:prstGeom prst="rect">
            <a:avLst/>
          </a:prstGeom>
          <a:noFill/>
        </p:spPr>
        <p:txBody>
          <a:bodyPr wrap="none" rtlCol="0">
            <a:spAutoFit/>
          </a:bodyPr>
          <a:lstStyle/>
          <a:p>
            <a:r>
              <a:rPr lang="en-IN" dirty="0" smtClean="0"/>
              <a:t>C:\&gt;</a:t>
            </a:r>
            <a:r>
              <a:rPr lang="en-IN" dirty="0" err="1" smtClean="0"/>
              <a:t>dotnet</a:t>
            </a:r>
            <a:r>
              <a:rPr lang="en-IN" dirty="0" smtClean="0"/>
              <a:t> –version</a:t>
            </a:r>
          </a:p>
          <a:p>
            <a:r>
              <a:rPr lang="en-IN" dirty="0" err="1" smtClean="0"/>
              <a:t>Dotnet</a:t>
            </a:r>
            <a:r>
              <a:rPr lang="en-IN" dirty="0" smtClean="0"/>
              <a:t> new console –name  mycosoleapp1</a:t>
            </a:r>
          </a:p>
          <a:p>
            <a:r>
              <a:rPr lang="en-US" dirty="0" err="1" smtClean="0"/>
              <a:t>dotnet</a:t>
            </a:r>
            <a:r>
              <a:rPr lang="en-US" dirty="0" smtClean="0"/>
              <a:t> new console --name myconsoleapp23 --framework net5.0</a:t>
            </a:r>
          </a:p>
          <a:p>
            <a:r>
              <a:rPr lang="en-IN" dirty="0" err="1" smtClean="0"/>
              <a:t>dotnet</a:t>
            </a:r>
            <a:r>
              <a:rPr lang="en-IN" dirty="0" smtClean="0"/>
              <a:t> new razor --name </a:t>
            </a:r>
            <a:r>
              <a:rPr lang="en-IN" dirty="0" err="1" smtClean="0"/>
              <a:t>myrazorapp</a:t>
            </a:r>
            <a:endParaRPr lang="en-IN" dirty="0" smtClean="0"/>
          </a:p>
          <a:p>
            <a:r>
              <a:rPr lang="en-IN" dirty="0" err="1" smtClean="0"/>
              <a:t>dotnet</a:t>
            </a:r>
            <a:r>
              <a:rPr lang="en-IN" dirty="0" smtClean="0"/>
              <a:t> new console --language "F#“</a:t>
            </a:r>
          </a:p>
          <a:p>
            <a:r>
              <a:rPr lang="en-US" dirty="0" err="1" smtClean="0"/>
              <a:t>dotnet</a:t>
            </a:r>
            <a:r>
              <a:rPr lang="en-US" dirty="0" smtClean="0"/>
              <a:t> new </a:t>
            </a:r>
            <a:r>
              <a:rPr lang="en-US" dirty="0" err="1" smtClean="0"/>
              <a:t>classlib</a:t>
            </a:r>
            <a:r>
              <a:rPr lang="en-US" dirty="0" smtClean="0"/>
              <a:t> --framework "netstandard2.0" -o </a:t>
            </a:r>
            <a:r>
              <a:rPr lang="en-US" dirty="0" err="1" smtClean="0"/>
              <a:t>MyLibrary</a:t>
            </a:r>
            <a:endParaRPr lang="en-US" dirty="0" smtClean="0"/>
          </a:p>
          <a:p>
            <a:r>
              <a:rPr lang="fr-FR" dirty="0" err="1" smtClean="0"/>
              <a:t>dotnet</a:t>
            </a:r>
            <a:r>
              <a:rPr lang="fr-FR" dirty="0" smtClean="0"/>
              <a:t> new </a:t>
            </a:r>
            <a:r>
              <a:rPr lang="fr-FR" dirty="0" err="1" smtClean="0"/>
              <a:t>mvc</a:t>
            </a:r>
            <a:r>
              <a:rPr lang="fr-FR" dirty="0" smtClean="0"/>
              <a:t> -au None</a:t>
            </a:r>
            <a:endParaRPr lang="en-IN" dirty="0" smtClean="0"/>
          </a:p>
          <a:p>
            <a:r>
              <a:rPr lang="en-IN" dirty="0" err="1" smtClean="0"/>
              <a:t>Dotnet</a:t>
            </a:r>
            <a:r>
              <a:rPr lang="en-IN" dirty="0" smtClean="0"/>
              <a:t> build </a:t>
            </a:r>
          </a:p>
          <a:p>
            <a:r>
              <a:rPr lang="en-IN" dirty="0" err="1" smtClean="0"/>
              <a:t>Dotnet</a:t>
            </a:r>
            <a:r>
              <a:rPr lang="en-IN" dirty="0" smtClean="0"/>
              <a:t> run</a:t>
            </a:r>
          </a:p>
          <a:p>
            <a:endParaRPr lang="en-US" dirty="0"/>
          </a:p>
        </p:txBody>
      </p:sp>
      <p:sp>
        <p:nvSpPr>
          <p:cNvPr id="5" name="Rectangle 4"/>
          <p:cNvSpPr/>
          <p:nvPr/>
        </p:nvSpPr>
        <p:spPr>
          <a:xfrm>
            <a:off x="2306128" y="6159588"/>
            <a:ext cx="7743645" cy="369332"/>
          </a:xfrm>
          <a:prstGeom prst="rect">
            <a:avLst/>
          </a:prstGeom>
        </p:spPr>
        <p:txBody>
          <a:bodyPr wrap="square">
            <a:spAutoFit/>
          </a:bodyPr>
          <a:lstStyle/>
          <a:p>
            <a:r>
              <a:rPr lang="en-US" dirty="0" smtClean="0"/>
              <a:t>https://learn.microsoft.com/en-us/dotnet/core/tools/dotnet-new</a:t>
            </a:r>
            <a:endParaRPr lang="en-US" dirty="0"/>
          </a:p>
        </p:txBody>
      </p:sp>
      <p:sp>
        <p:nvSpPr>
          <p:cNvPr id="6" name="Rectangle 5"/>
          <p:cNvSpPr/>
          <p:nvPr/>
        </p:nvSpPr>
        <p:spPr>
          <a:xfrm>
            <a:off x="2858219" y="1147639"/>
            <a:ext cx="6096000" cy="646331"/>
          </a:xfrm>
          <a:prstGeom prst="rect">
            <a:avLst/>
          </a:prstGeom>
        </p:spPr>
        <p:txBody>
          <a:bodyPr>
            <a:spAutoFit/>
          </a:bodyPr>
          <a:lstStyle/>
          <a:p>
            <a:r>
              <a:rPr lang="en-US" dirty="0" smtClean="0"/>
              <a:t>https://dotnettutorials.net/lesson/asp-net-core-command-line-interface/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A7E5E61-13E2-4755-865D-C70C8D050323}"/>
              </a:ext>
            </a:extLst>
          </p:cNvPr>
          <p:cNvSpPr>
            <a:spLocks noGrp="1"/>
          </p:cNvSpPr>
          <p:nvPr>
            <p:ph type="title"/>
          </p:nvPr>
        </p:nvSpPr>
        <p:spPr/>
        <p:txBody>
          <a:bodyPr/>
          <a:lstStyle/>
          <a:p>
            <a:r>
              <a:rPr lang="en-US" dirty="0"/>
              <a:t>Thank You</a:t>
            </a:r>
          </a:p>
        </p:txBody>
      </p:sp>
      <p:sp>
        <p:nvSpPr>
          <p:cNvPr id="3" name="Rectangle 2"/>
          <p:cNvSpPr/>
          <p:nvPr/>
        </p:nvSpPr>
        <p:spPr>
          <a:xfrm>
            <a:off x="2409159" y="794432"/>
            <a:ext cx="4082592" cy="646331"/>
          </a:xfrm>
          <a:prstGeom prst="rect">
            <a:avLst/>
          </a:prstGeom>
        </p:spPr>
        <p:txBody>
          <a:bodyPr wrap="none">
            <a:spAutoFit/>
          </a:bodyPr>
          <a:lstStyle/>
          <a:p>
            <a:r>
              <a:rPr lang="en-US" b="1" dirty="0" err="1" smtClean="0"/>
              <a:t>dotnet</a:t>
            </a:r>
            <a:r>
              <a:rPr lang="en-US" b="1" dirty="0" smtClean="0"/>
              <a:t> add package </a:t>
            </a:r>
            <a:r>
              <a:rPr lang="en-US" b="1" dirty="0" err="1" smtClean="0"/>
              <a:t>Newtonsoft.json</a:t>
            </a:r>
            <a:endParaRPr lang="en-US" b="1" dirty="0" smtClean="0"/>
          </a:p>
          <a:p>
            <a:r>
              <a:rPr lang="en-US" b="1" dirty="0" err="1" smtClean="0"/>
              <a:t>dotnet</a:t>
            </a:r>
            <a:r>
              <a:rPr lang="en-US" b="1" dirty="0" smtClean="0"/>
              <a:t> remove package </a:t>
            </a:r>
            <a:r>
              <a:rPr lang="en-US" b="1" dirty="0" err="1" smtClean="0"/>
              <a:t>Newtonsoft.json</a:t>
            </a:r>
            <a:endParaRPr lang="en-US" dirty="0"/>
          </a:p>
        </p:txBody>
      </p:sp>
    </p:spTree>
    <p:extLst>
      <p:ext uri="{BB962C8B-B14F-4D97-AF65-F5344CB8AC3E}">
        <p14:creationId xmlns="" xmlns:p14="http://schemas.microsoft.com/office/powerpoint/2010/main" val="374936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a:xfrm>
            <a:off x="838200" y="427269"/>
            <a:ext cx="10515600" cy="931015"/>
          </a:xfrm>
        </p:spPr>
        <p:txBody>
          <a:bodyPr anchor="ctr">
            <a:normAutofit/>
          </a:bodyPr>
          <a:lstStyle/>
          <a:p>
            <a:r>
              <a:rPr lang="en-US" dirty="0"/>
              <a:t>Hosting Of Web Application:</a:t>
            </a:r>
          </a:p>
        </p:txBody>
      </p:sp>
      <p:sp>
        <p:nvSpPr>
          <p:cNvPr id="5" name="Content Placeholder 4">
            <a:extLst>
              <a:ext uri="{FF2B5EF4-FFF2-40B4-BE49-F238E27FC236}">
                <a16:creationId xmlns="" xmlns:a16="http://schemas.microsoft.com/office/drawing/2014/main" id="{1470D9DA-8075-457B-BC3A-199FB1FEBA49}"/>
              </a:ext>
            </a:extLst>
          </p:cNvPr>
          <p:cNvSpPr>
            <a:spLocks noGrp="1"/>
          </p:cNvSpPr>
          <p:nvPr>
            <p:ph sz="half" idx="1"/>
          </p:nvPr>
        </p:nvSpPr>
        <p:spPr>
          <a:xfrm>
            <a:off x="812800" y="1600203"/>
            <a:ext cx="5389592" cy="4559057"/>
          </a:xfrm>
        </p:spPr>
        <p:txBody>
          <a:bodyPr/>
          <a:lstStyle/>
          <a:p>
            <a:r>
              <a:rPr lang="en-IN" dirty="0"/>
              <a:t>1 </a:t>
            </a:r>
            <a:r>
              <a:rPr lang="en-IN" dirty="0" err="1"/>
              <a:t>InProcess</a:t>
            </a:r>
            <a:endParaRPr lang="en-IN" dirty="0"/>
          </a:p>
          <a:p>
            <a:r>
              <a:rPr lang="en-IN" dirty="0"/>
              <a:t>2 </a:t>
            </a:r>
            <a:r>
              <a:rPr lang="en-IN" dirty="0" err="1"/>
              <a:t>OutOfProcess</a:t>
            </a:r>
            <a:endParaRPr lang="en-IN" dirty="0"/>
          </a:p>
          <a:p>
            <a:r>
              <a:rPr lang="en-IN" dirty="0"/>
              <a:t>By Default </a:t>
            </a:r>
            <a:r>
              <a:rPr lang="en-IN" dirty="0" err="1"/>
              <a:t>OutOfProcess</a:t>
            </a:r>
            <a:r>
              <a:rPr lang="en-IN" dirty="0"/>
              <a:t> hosting </a:t>
            </a:r>
          </a:p>
          <a:p>
            <a:r>
              <a:rPr lang="en-IN" dirty="0"/>
              <a:t>To Change it to </a:t>
            </a:r>
            <a:r>
              <a:rPr lang="en-IN" dirty="0" err="1"/>
              <a:t>InProcess</a:t>
            </a:r>
            <a:endParaRPr lang="en-IN" dirty="0"/>
          </a:p>
          <a:p>
            <a:r>
              <a:rPr lang="en-IN" dirty="0"/>
              <a:t>Configure Project File by Adding following line</a:t>
            </a:r>
          </a:p>
          <a:p>
            <a:pPr marL="0" indent="0">
              <a:buNone/>
            </a:pP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endParaRPr lang="en-IN" dirty="0"/>
          </a:p>
        </p:txBody>
      </p:sp>
      <p:sp>
        <p:nvSpPr>
          <p:cNvPr id="4" name="Content Placeholder 4">
            <a:extLst>
              <a:ext uri="{FF2B5EF4-FFF2-40B4-BE49-F238E27FC236}">
                <a16:creationId xmlns="" xmlns:a16="http://schemas.microsoft.com/office/drawing/2014/main" id="{DDD9E0FB-4E68-4C41-92E3-A69BF234F091}"/>
              </a:ext>
            </a:extLst>
          </p:cNvPr>
          <p:cNvSpPr txBox="1">
            <a:spLocks/>
          </p:cNvSpPr>
          <p:nvPr/>
        </p:nvSpPr>
        <p:spPr>
          <a:xfrm>
            <a:off x="6096000" y="1516386"/>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1 </a:t>
            </a:r>
            <a:r>
              <a:rPr lang="en-IN" dirty="0" err="1"/>
              <a:t>InProcess</a:t>
            </a:r>
            <a:endParaRPr lang="en-IN" dirty="0"/>
          </a:p>
          <a:p>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err="1">
                <a:solidFill>
                  <a:srgbClr val="008000"/>
                </a:solidFill>
                <a:latin typeface="Consolas" panose="020B0609020204030204" pitchFamily="49" charset="0"/>
              </a:rPr>
              <a:t>InProcess</a:t>
            </a:r>
            <a:r>
              <a:rPr lang="en-IN" sz="1800" dirty="0">
                <a:solidFill>
                  <a:srgbClr val="008000"/>
                </a:solidFill>
                <a:latin typeface="Consolas" panose="020B0609020204030204" pitchFamily="49" charset="0"/>
              </a:rPr>
              <a:t>&lt;/</a:t>
            </a:r>
            <a:r>
              <a:rPr lang="en-IN" sz="1800" dirty="0" err="1">
                <a:solidFill>
                  <a:srgbClr val="008000"/>
                </a:solidFill>
                <a:latin typeface="Consolas" panose="020B0609020204030204" pitchFamily="49" charset="0"/>
              </a:rPr>
              <a:t>AspNetCoreHostingModel</a:t>
            </a:r>
            <a:r>
              <a:rPr lang="en-IN" sz="1800" dirty="0">
                <a:solidFill>
                  <a:srgbClr val="008000"/>
                </a:solidFill>
                <a:latin typeface="Consolas" panose="020B0609020204030204" pitchFamily="49" charset="0"/>
              </a:rPr>
              <a:t>&gt;</a:t>
            </a:r>
            <a:r>
              <a:rPr lang="en-IN" sz="1800" dirty="0">
                <a:solidFill>
                  <a:srgbClr val="0000FF"/>
                </a:solidFill>
                <a:latin typeface="Consolas" panose="020B0609020204030204" pitchFamily="49" charset="0"/>
              </a:rPr>
              <a:t>--&gt;</a:t>
            </a:r>
          </a:p>
          <a:p>
            <a:r>
              <a:rPr lang="en-IN" sz="1800" dirty="0">
                <a:solidFill>
                  <a:srgbClr val="0000FF"/>
                </a:solidFill>
                <a:latin typeface="Consolas" panose="020B0609020204030204" pitchFamily="49" charset="0"/>
              </a:rPr>
              <a:t>If app is run from v S studio Server process name is IIS Express</a:t>
            </a:r>
          </a:p>
          <a:p>
            <a:r>
              <a:rPr lang="en-IN" sz="1800" dirty="0">
                <a:solidFill>
                  <a:srgbClr val="0000FF"/>
                </a:solidFill>
                <a:latin typeface="Consolas" panose="020B0609020204030204" pitchFamily="49" charset="0"/>
              </a:rPr>
              <a:t>If it is run from dotnet CLI </a:t>
            </a:r>
          </a:p>
          <a:p>
            <a:r>
              <a:rPr lang="en-IN" sz="1800" dirty="0">
                <a:solidFill>
                  <a:srgbClr val="0000FF"/>
                </a:solidFill>
                <a:latin typeface="Consolas" panose="020B0609020204030204" pitchFamily="49" charset="0"/>
              </a:rPr>
              <a:t>Process Name is W3Wp.Exe</a:t>
            </a:r>
          </a:p>
          <a:p>
            <a:r>
              <a:rPr lang="en-IN" dirty="0"/>
              <a:t>2 </a:t>
            </a:r>
            <a:r>
              <a:rPr lang="en-IN" dirty="0" err="1"/>
              <a:t>OutOfProcess</a:t>
            </a:r>
            <a:endParaRPr lang="en-IN" dirty="0"/>
          </a:p>
          <a:p>
            <a:pPr>
              <a:lnSpc>
                <a:spcPct val="100000"/>
              </a:lnSpc>
            </a:pPr>
            <a:r>
              <a:rPr lang="en-IN" sz="1800" dirty="0">
                <a:solidFill>
                  <a:srgbClr val="0000FF"/>
                </a:solidFill>
                <a:latin typeface="Consolas" panose="020B0609020204030204" pitchFamily="49" charset="0"/>
              </a:rPr>
              <a:t>There are 2 servers </a:t>
            </a:r>
          </a:p>
          <a:p>
            <a:pPr>
              <a:lnSpc>
                <a:spcPct val="100000"/>
              </a:lnSpc>
            </a:pPr>
            <a:r>
              <a:rPr lang="en-IN" sz="1800" dirty="0" err="1">
                <a:solidFill>
                  <a:srgbClr val="0000FF"/>
                </a:solidFill>
                <a:latin typeface="Consolas" panose="020B0609020204030204" pitchFamily="49" charset="0"/>
              </a:rPr>
              <a:t>Kestral</a:t>
            </a:r>
            <a:r>
              <a:rPr lang="en-IN" sz="1800" dirty="0">
                <a:solidFill>
                  <a:srgbClr val="0000FF"/>
                </a:solidFill>
                <a:latin typeface="Consolas" panose="020B0609020204030204" pitchFamily="49" charset="0"/>
              </a:rPr>
              <a:t> and reverse Proxy server</a:t>
            </a:r>
          </a:p>
          <a:p>
            <a:pPr>
              <a:lnSpc>
                <a:spcPct val="100000"/>
              </a:lnSpc>
            </a:pPr>
            <a:r>
              <a:rPr lang="en-IN" sz="1800" dirty="0">
                <a:solidFill>
                  <a:srgbClr val="0000FF"/>
                </a:solidFill>
                <a:latin typeface="Consolas" panose="020B0609020204030204" pitchFamily="49" charset="0"/>
              </a:rPr>
              <a:t>(</a:t>
            </a:r>
            <a:r>
              <a:rPr lang="en-IN" sz="1800" dirty="0" err="1">
                <a:solidFill>
                  <a:srgbClr val="0000FF"/>
                </a:solidFill>
                <a:latin typeface="Consolas" panose="020B0609020204030204" pitchFamily="49" charset="0"/>
              </a:rPr>
              <a:t>IIS,Nginx</a:t>
            </a:r>
            <a:r>
              <a:rPr lang="en-IN" sz="1800" dirty="0">
                <a:solidFill>
                  <a:srgbClr val="0000FF"/>
                </a:solidFill>
                <a:latin typeface="Consolas" panose="020B0609020204030204" pitchFamily="49" charset="0"/>
              </a:rPr>
              <a:t> or Apache)</a:t>
            </a:r>
          </a:p>
        </p:txBody>
      </p:sp>
    </p:spTree>
    <p:extLst>
      <p:ext uri="{BB962C8B-B14F-4D97-AF65-F5344CB8AC3E}">
        <p14:creationId xmlns="" xmlns:p14="http://schemas.microsoft.com/office/powerpoint/2010/main" val="108999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sting Models In ASP.NET Core 3.1 Applications"/>
          <p:cNvPicPr>
            <a:picLocks noChangeAspect="1" noChangeArrowheads="1"/>
          </p:cNvPicPr>
          <p:nvPr/>
        </p:nvPicPr>
        <p:blipFill>
          <a:blip r:embed="rId2" cstate="print"/>
          <a:srcRect/>
          <a:stretch>
            <a:fillRect/>
          </a:stretch>
        </p:blipFill>
        <p:spPr bwMode="auto">
          <a:xfrm>
            <a:off x="1993001" y="1874117"/>
            <a:ext cx="4181475" cy="1257301"/>
          </a:xfrm>
          <a:prstGeom prst="rect">
            <a:avLst/>
          </a:prstGeom>
          <a:noFill/>
        </p:spPr>
      </p:pic>
      <p:pic>
        <p:nvPicPr>
          <p:cNvPr id="1028" name="Picture 4" descr="Hosting Models In ASP.NET Core 3.1 Applications"/>
          <p:cNvPicPr>
            <a:picLocks noChangeAspect="1" noChangeArrowheads="1"/>
          </p:cNvPicPr>
          <p:nvPr/>
        </p:nvPicPr>
        <p:blipFill>
          <a:blip r:embed="rId3" cstate="print"/>
          <a:srcRect/>
          <a:stretch>
            <a:fillRect/>
          </a:stretch>
        </p:blipFill>
        <p:spPr bwMode="auto">
          <a:xfrm>
            <a:off x="1302888" y="4890459"/>
            <a:ext cx="7172325" cy="1362075"/>
          </a:xfrm>
          <a:prstGeom prst="rect">
            <a:avLst/>
          </a:prstGeom>
          <a:noFill/>
        </p:spPr>
      </p:pic>
      <p:sp>
        <p:nvSpPr>
          <p:cNvPr id="5" name="Rectangle 4"/>
          <p:cNvSpPr/>
          <p:nvPr/>
        </p:nvSpPr>
        <p:spPr>
          <a:xfrm>
            <a:off x="1443487" y="395710"/>
            <a:ext cx="6096000" cy="1477328"/>
          </a:xfrm>
          <a:prstGeom prst="rect">
            <a:avLst/>
          </a:prstGeom>
        </p:spPr>
        <p:txBody>
          <a:bodyPr>
            <a:spAutoFit/>
          </a:bodyPr>
          <a:lstStyle/>
          <a:p>
            <a:r>
              <a:rPr lang="en-US" b="1" dirty="0" smtClean="0"/>
              <a:t>Using Kestrel</a:t>
            </a:r>
            <a:r>
              <a:rPr lang="en-US" dirty="0" smtClean="0"/>
              <a:t> </a:t>
            </a:r>
          </a:p>
          <a:p>
            <a:r>
              <a:rPr lang="en-US" dirty="0" smtClean="0"/>
              <a:t> </a:t>
            </a:r>
          </a:p>
          <a:p>
            <a:r>
              <a:rPr lang="en-US" dirty="0" smtClean="0"/>
              <a:t>So in this type Kestrel itself acts as edge server which directly server user requests. It means that we can only use the Kestrel server for our application.</a:t>
            </a:r>
            <a:endParaRPr lang="en-US" dirty="0"/>
          </a:p>
        </p:txBody>
      </p:sp>
      <p:sp>
        <p:nvSpPr>
          <p:cNvPr id="6" name="Rectangle 5"/>
          <p:cNvSpPr/>
          <p:nvPr/>
        </p:nvSpPr>
        <p:spPr>
          <a:xfrm>
            <a:off x="1242204" y="2956325"/>
            <a:ext cx="8013940" cy="2031325"/>
          </a:xfrm>
          <a:prstGeom prst="rect">
            <a:avLst/>
          </a:prstGeom>
        </p:spPr>
        <p:txBody>
          <a:bodyPr wrap="square">
            <a:spAutoFit/>
          </a:bodyPr>
          <a:lstStyle/>
          <a:p>
            <a:r>
              <a:rPr lang="en-US" b="1" dirty="0" smtClean="0"/>
              <a:t>Using a Proxy Server</a:t>
            </a:r>
            <a:endParaRPr lang="en-US" dirty="0" smtClean="0"/>
          </a:p>
          <a:p>
            <a:r>
              <a:rPr lang="en-US" dirty="0" smtClean="0"/>
              <a:t> </a:t>
            </a:r>
          </a:p>
          <a:p>
            <a:r>
              <a:rPr lang="en-US" dirty="0" smtClean="0"/>
              <a:t>Due to limitations of the Kestrel server, we can not use this in all the apps. In such cases, we have to use powerful servers like IIS, NGINX or Apache. So, in that case, this server acts as a reserve proxy server which redirects every request to the internal Kestrel sever where our app is running. Here, two servers are running. One is IIS and another is Kestrel.</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070" y="250968"/>
            <a:ext cx="2612638" cy="369332"/>
          </a:xfrm>
          <a:prstGeom prst="rect">
            <a:avLst/>
          </a:prstGeom>
        </p:spPr>
        <p:txBody>
          <a:bodyPr wrap="none">
            <a:spAutoFit/>
          </a:bodyPr>
          <a:lstStyle/>
          <a:p>
            <a:r>
              <a:rPr lang="en-US" b="1" dirty="0" smtClean="0"/>
              <a:t>In-process Hosting Model</a:t>
            </a:r>
            <a:endParaRPr lang="en-US" dirty="0"/>
          </a:p>
        </p:txBody>
      </p:sp>
      <p:pic>
        <p:nvPicPr>
          <p:cNvPr id="41986" name="Picture 2" descr="Hosting Models In ASP.NET Core 3.1 Applications"/>
          <p:cNvPicPr>
            <a:picLocks noChangeAspect="1" noChangeArrowheads="1"/>
          </p:cNvPicPr>
          <p:nvPr/>
        </p:nvPicPr>
        <p:blipFill>
          <a:blip r:embed="rId2" cstate="print"/>
          <a:srcRect/>
          <a:stretch>
            <a:fillRect/>
          </a:stretch>
        </p:blipFill>
        <p:spPr bwMode="auto">
          <a:xfrm>
            <a:off x="1872232" y="3306822"/>
            <a:ext cx="4010025" cy="1819276"/>
          </a:xfrm>
          <a:prstGeom prst="rect">
            <a:avLst/>
          </a:prstGeom>
          <a:noFill/>
        </p:spPr>
      </p:pic>
      <p:sp>
        <p:nvSpPr>
          <p:cNvPr id="4" name="Rectangle 3"/>
          <p:cNvSpPr/>
          <p:nvPr/>
        </p:nvSpPr>
        <p:spPr>
          <a:xfrm>
            <a:off x="1124309" y="911388"/>
            <a:ext cx="8761562" cy="1754326"/>
          </a:xfrm>
          <a:prstGeom prst="rect">
            <a:avLst/>
          </a:prstGeom>
        </p:spPr>
        <p:txBody>
          <a:bodyPr wrap="square">
            <a:spAutoFit/>
          </a:bodyPr>
          <a:lstStyle/>
          <a:p>
            <a:r>
              <a:rPr lang="en-US" dirty="0" smtClean="0"/>
              <a:t>After the release of .NET Core 2.2, it introduced a new type of hosting which is called In-process hosting. In this type, only one server is used for hosting like IIS, </a:t>
            </a:r>
            <a:r>
              <a:rPr lang="en-US" dirty="0" err="1" smtClean="0"/>
              <a:t>Nginx</a:t>
            </a:r>
            <a:r>
              <a:rPr lang="en-US" dirty="0" smtClean="0"/>
              <a:t> or Linux. It means that the App is directly hosted inside of IIS. No Kestrel server is being used. IIS HTTP Server (</a:t>
            </a:r>
            <a:r>
              <a:rPr lang="en-US" dirty="0" err="1" smtClean="0"/>
              <a:t>IISHttpServer</a:t>
            </a:r>
            <a:r>
              <a:rPr lang="en-US" dirty="0" smtClean="0"/>
              <a:t>) is used instead of the Kestrel server to host apps in IIS directly. ASP.NET Core 3.1 onwards **In-process** hosting model is used as a default model whenever you create a new application using an existing template.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1470D9DA-8075-457B-BC3A-199FB1FEBA49}"/>
              </a:ext>
            </a:extLst>
          </p:cNvPr>
          <p:cNvSpPr>
            <a:spLocks noGrp="1"/>
          </p:cNvSpPr>
          <p:nvPr>
            <p:ph sz="half" idx="1"/>
          </p:nvPr>
        </p:nvSpPr>
        <p:spPr>
          <a:xfrm>
            <a:off x="812800" y="1600203"/>
            <a:ext cx="5010030" cy="4525963"/>
          </a:xfrm>
        </p:spPr>
        <p:txBody>
          <a:bodyPr/>
          <a:lstStyle/>
          <a:p>
            <a:pPr marL="0" indent="0">
              <a:lnSpc>
                <a:spcPct val="107000"/>
              </a:lnSpc>
              <a:spcAft>
                <a:spcPts val="800"/>
              </a:spcAft>
              <a:buNone/>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Hosting model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is only one web server i.e. IIS  and it run under worker process W3Wp so o/p name of process from CLI (dotnet run ) comes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MyFirstMVCApp</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better than out of process hosting for performance)</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Server is not used in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InProcess</a:t>
            </a:r>
            <a:r>
              <a:rPr lang="en-IN" sz="1800" dirty="0">
                <a:effectLst/>
                <a:latin typeface="Calibri" panose="020F0502020204030204" pitchFamily="34" charset="0"/>
                <a:ea typeface="Calibri" panose="020F0502020204030204" pitchFamily="34" charset="0"/>
                <a:cs typeface="Times New Roman" panose="02020603050405020304" pitchFamily="18" charset="0"/>
              </a:rPr>
              <a:t> Hosing.</a:t>
            </a:r>
          </a:p>
          <a:p>
            <a:pPr marL="0" indent="0">
              <a:buNone/>
            </a:pPr>
            <a:endParaRPr lang="en-IN" dirty="0"/>
          </a:p>
        </p:txBody>
      </p:sp>
      <p:sp>
        <p:nvSpPr>
          <p:cNvPr id="4" name="Content Placeholder 4">
            <a:extLst>
              <a:ext uri="{FF2B5EF4-FFF2-40B4-BE49-F238E27FC236}">
                <a16:creationId xmlns="" xmlns:a16="http://schemas.microsoft.com/office/drawing/2014/main" id="{CE4CACE1-B5C3-47F3-B55F-3453684D17A9}"/>
              </a:ext>
            </a:extLst>
          </p:cNvPr>
          <p:cNvSpPr txBox="1">
            <a:spLocks/>
          </p:cNvSpPr>
          <p:nvPr/>
        </p:nvSpPr>
        <p:spPr>
          <a:xfrm>
            <a:off x="6032447" y="1747987"/>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Out of Process there are 2 web servers involved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internal server name of process is dotnet.exe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IIS,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ngNX</a:t>
            </a:r>
            <a:r>
              <a:rPr lang="en-IN" sz="1800" dirty="0">
                <a:effectLst/>
                <a:latin typeface="Calibri" panose="020F0502020204030204" pitchFamily="34" charset="0"/>
                <a:ea typeface="Calibri" panose="020F0502020204030204" pitchFamily="34" charset="0"/>
                <a:cs typeface="Times New Roman" panose="02020603050405020304" pitchFamily="18" charset="0"/>
              </a:rPr>
              <a:t>, Apache external server called reverse proxy server (may or may not be used )</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Kestral</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cross platform web server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When we run from CLI : kestrel is the only server in Out of Process Server.</a:t>
            </a:r>
          </a:p>
          <a:p>
            <a:pPr marL="0" indent="0">
              <a:buFont typeface="Arial" panose="020B0604020202020204" pitchFamily="34" charset="0"/>
              <a:buNone/>
            </a:pPr>
            <a:endParaRPr lang="en-IN" dirty="0"/>
          </a:p>
        </p:txBody>
      </p:sp>
    </p:spTree>
    <p:extLst>
      <p:ext uri="{BB962C8B-B14F-4D97-AF65-F5344CB8AC3E}">
        <p14:creationId xmlns="" xmlns:p14="http://schemas.microsoft.com/office/powerpoint/2010/main" val="992112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 xmlns:a16="http://schemas.microsoft.com/office/drawing/2014/main" id="{6338C74C-10FE-4197-92DE-D583D301D73A}"/>
              </a:ext>
            </a:extLst>
          </p:cNvPr>
          <p:cNvPicPr>
            <a:picLocks noChangeAspect="1"/>
          </p:cNvPicPr>
          <p:nvPr/>
        </p:nvPicPr>
        <p:blipFill rotWithShape="1">
          <a:blip r:embed="rId2" cstate="print"/>
          <a:srcRect l="14359" t="19145" r="45890" b="38783"/>
          <a:stretch/>
        </p:blipFill>
        <p:spPr bwMode="auto">
          <a:xfrm>
            <a:off x="684875" y="637935"/>
            <a:ext cx="4724400" cy="2158531"/>
          </a:xfrm>
          <a:prstGeom prst="rect">
            <a:avLst/>
          </a:prstGeom>
          <a:ln>
            <a:noFill/>
          </a:ln>
          <a:extLst>
            <a:ext uri="{53640926-AAD7-44D8-BBD7-CCE9431645EC}">
              <a14:shadowObscured xmlns="" xmlns:a14="http://schemas.microsoft.com/office/drawing/2010/main"/>
            </a:ext>
          </a:extLst>
        </p:spPr>
      </p:pic>
      <p:pic>
        <p:nvPicPr>
          <p:cNvPr id="6" name="Picture 5" descr="Graphical user interface, text&#10;&#10;Description automatically generated">
            <a:extLst>
              <a:ext uri="{FF2B5EF4-FFF2-40B4-BE49-F238E27FC236}">
                <a16:creationId xmlns="" xmlns:a16="http://schemas.microsoft.com/office/drawing/2014/main" id="{BE6015DC-7DCF-4367-B0CA-1B6C0403866D}"/>
              </a:ext>
            </a:extLst>
          </p:cNvPr>
          <p:cNvPicPr>
            <a:picLocks noChangeAspect="1"/>
          </p:cNvPicPr>
          <p:nvPr/>
        </p:nvPicPr>
        <p:blipFill rotWithShape="1">
          <a:blip r:embed="rId3" cstate="print"/>
          <a:srcRect l="13960" t="19145" r="44693" b="41619"/>
          <a:stretch/>
        </p:blipFill>
        <p:spPr bwMode="auto">
          <a:xfrm>
            <a:off x="5666931" y="2003179"/>
            <a:ext cx="4564380" cy="2987040"/>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748865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F33AFC-C220-4038-ACF0-E5D4B3B57FD0}"/>
              </a:ext>
            </a:extLst>
          </p:cNvPr>
          <p:cNvSpPr>
            <a:spLocks noGrp="1"/>
          </p:cNvSpPr>
          <p:nvPr>
            <p:ph type="title"/>
          </p:nvPr>
        </p:nvSpPr>
        <p:spPr/>
        <p:txBody>
          <a:bodyPr>
            <a:normAutofit fontScale="90000"/>
          </a:bodyPr>
          <a:lstStyle/>
          <a:p>
            <a:pPr algn="just" fontAlgn="base"/>
            <a:r>
              <a:rPr lang="en-US" b="1" i="0" dirty="0">
                <a:solidFill>
                  <a:srgbClr val="000000"/>
                </a:solidFill>
                <a:effectLst/>
                <a:latin typeface="arial" panose="020B0604020202020204" pitchFamily="34" charset="0"/>
              </a:rPr>
              <a:t>Startup Class in ASP.NET Core Application:</a:t>
            </a:r>
            <a:endParaRPr lang="en-US" b="0" i="0" dirty="0">
              <a:solidFill>
                <a:srgbClr val="3A3A3A"/>
              </a:solidFill>
              <a:effectLst/>
              <a:latin typeface="-apple-system"/>
            </a:endParaRPr>
          </a:p>
        </p:txBody>
      </p:sp>
      <p:pic>
        <p:nvPicPr>
          <p:cNvPr id="5" name="Content Placeholder 4">
            <a:extLst>
              <a:ext uri="{FF2B5EF4-FFF2-40B4-BE49-F238E27FC236}">
                <a16:creationId xmlns="" xmlns:a16="http://schemas.microsoft.com/office/drawing/2014/main" id="{83452DAE-77A0-42E5-8F7F-09B458725C4B}"/>
              </a:ext>
            </a:extLst>
          </p:cNvPr>
          <p:cNvPicPr>
            <a:picLocks noGrp="1" noChangeAspect="1"/>
          </p:cNvPicPr>
          <p:nvPr>
            <p:ph idx="1"/>
          </p:nvPr>
        </p:nvPicPr>
        <p:blipFill>
          <a:blip r:embed="rId2" cstate="print"/>
          <a:stretch>
            <a:fillRect/>
          </a:stretch>
        </p:blipFill>
        <p:spPr>
          <a:xfrm>
            <a:off x="1216142" y="1600200"/>
            <a:ext cx="9759716" cy="4525963"/>
          </a:xfrm>
        </p:spPr>
      </p:pic>
    </p:spTree>
    <p:extLst>
      <p:ext uri="{BB962C8B-B14F-4D97-AF65-F5344CB8AC3E}">
        <p14:creationId xmlns="" xmlns:p14="http://schemas.microsoft.com/office/powerpoint/2010/main" val="413703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 xmlns:a16="http://schemas.microsoft.com/office/drawing/2014/main" id="{3162080D-F716-437B-ABBA-50F73B8601A5}"/>
              </a:ext>
            </a:extLst>
          </p:cNvPr>
          <p:cNvPicPr>
            <a:picLocks noGrp="1" noChangeAspect="1"/>
          </p:cNvPicPr>
          <p:nvPr>
            <p:ph sz="half" idx="1"/>
          </p:nvPr>
        </p:nvPicPr>
        <p:blipFill rotWithShape="1">
          <a:blip r:embed="rId2" cstate="print"/>
          <a:srcRect l="14625" t="17727" r="43098" b="28856"/>
          <a:stretch/>
        </p:blipFill>
        <p:spPr bwMode="auto">
          <a:xfrm>
            <a:off x="1050235" y="508967"/>
            <a:ext cx="9820275" cy="5626100"/>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924682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2849</TotalTime>
  <Words>857</Words>
  <Application>Microsoft Office PowerPoint</Application>
  <PresentationFormat>Custom</PresentationFormat>
  <Paragraphs>78</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ASP.NET Core</vt:lpstr>
      <vt:lpstr>New Project </vt:lpstr>
      <vt:lpstr>Hosting Of Web Application:</vt:lpstr>
      <vt:lpstr>Slide 4</vt:lpstr>
      <vt:lpstr>Slide 5</vt:lpstr>
      <vt:lpstr>Slide 6</vt:lpstr>
      <vt:lpstr>Slide 7</vt:lpstr>
      <vt:lpstr>Startup Class in ASP.NET Core Application:</vt:lpstr>
      <vt:lpstr>Slide 9</vt:lpstr>
      <vt:lpstr>Comparison</vt:lpstr>
      <vt:lpstr>Understanding LaunchSettings.json file in ASP.NET Core</vt:lpstr>
      <vt:lpstr>Understanding LaunchSettings.json file in ASP.NET Core</vt:lpstr>
      <vt:lpstr>Slide 13</vt:lpstr>
      <vt:lpstr>Slide 14</vt:lpstr>
      <vt:lpstr>ASP.NET Core appsettings.json file</vt:lpstr>
      <vt:lpstr>ConfigureServices() method in ASP.NET Core Startup class</vt:lpstr>
      <vt:lpstr>What is Middleware?</vt:lpstr>
      <vt:lpstr>Slide 18</vt:lpstr>
      <vt:lpstr>Main Method in asp.net MVC and Program File </vt:lpstr>
      <vt:lpstr>CreateDefaultBuilder() Method</vt:lpstr>
      <vt:lpstr>StarutUp class and StartUp File</vt:lpstr>
      <vt:lpstr>Dotnet CLI interface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Campaign</dc:title>
  <dc:creator>Manish Corriea</dc:creator>
  <cp:lastModifiedBy>HP</cp:lastModifiedBy>
  <cp:revision>96</cp:revision>
  <dcterms:created xsi:type="dcterms:W3CDTF">2019-03-07T07:10:25Z</dcterms:created>
  <dcterms:modified xsi:type="dcterms:W3CDTF">2024-02-20T07:33:53Z</dcterms:modified>
</cp:coreProperties>
</file>